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Roboto Ligh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Light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33" Type="http://schemas.openxmlformats.org/officeDocument/2006/relationships/font" Target="fonts/RobotoLight-italic.fntdata"/><Relationship Id="rId10" Type="http://schemas.openxmlformats.org/officeDocument/2006/relationships/slide" Target="slides/slide5.xml"/><Relationship Id="rId32" Type="http://schemas.openxmlformats.org/officeDocument/2006/relationships/font" Target="fonts/RobotoLigh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RobotoLight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9f906a73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09f906a73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a19a67052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a19a67052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9f906a73a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09f906a73a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0a5e6eb55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0a5e6eb55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board has formed an Income Improvement Team.  </a:t>
            </a:r>
            <a:r>
              <a:rPr lang="en">
                <a:solidFill>
                  <a:schemeClr val="dk1"/>
                </a:solidFill>
              </a:rPr>
              <a:t>You will be hearing more from us in the coming months.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Did you know?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 average cup of coffee costed $2.83 in 2020 now costs around $3.41 in 2024.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Costs have risen both inside and outside the church and at the same time membership has gone  down.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About </a:t>
            </a:r>
            <a:r>
              <a:rPr lang="en">
                <a:solidFill>
                  <a:schemeClr val="dk1"/>
                </a:solidFill>
              </a:rPr>
              <a:t>¼ of the church increased their pledges.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want to thank you for all you have done, and you should feel proud of all your hard work.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have several members who have had to decrease their pledges, our heart goes out to you and we appreciate all you are able to volunteer for our community.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About ½ of the pledging units have stayed flat this year.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	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Our pitch to you is those who can please consider increasing your pledge, by a small amount now such as a cup of coffee each week.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will be making this easier in the coming months, with a variety of actions and more communication.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If all the folks who didn’t increase their pledges this past year did by just a small amount we would meet our goals.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New Pledges 31, Increases 127, Flat 240, Decreases 53 out 451 PU.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19a67052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a19a67052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12f7450e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a12f7450e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19a67052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a19a67052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a12f7450e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a12f7450e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98effc6a3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98effc6a3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a12f7450e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a12f7450e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9f906a7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9f906a7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a19a67052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a19a67052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a1800c9a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a1800c9a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0a0985c0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0a0985c0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19a67052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a19a67052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19a67052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a19a67052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19a670529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19a670529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19a670529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a19a670529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8effc6a3f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8effc6a3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ae40d3d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0ae40d3d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hyperlink" Target="mailto:bot@jeffersonunitarian.org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hyperlink" Target="http://drive.google.com/file/d/1OXcS5wtVNdkabd0pkhFp4EJIKd3TzEq9/view" TargetMode="External"/><Relationship Id="rId5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11700" y="360300"/>
            <a:ext cx="8520600" cy="44229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579750" y="1583400"/>
            <a:ext cx="7984500" cy="98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Jefferson Unitarian Church</a:t>
            </a:r>
            <a:endParaRPr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1395200" y="2571750"/>
            <a:ext cx="7169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362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Fall 2025 Congregational Meeting</a:t>
            </a:r>
            <a:endParaRPr sz="158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769732" y="2440550"/>
            <a:ext cx="736119" cy="7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idx="1" type="subTitle"/>
          </p:nvPr>
        </p:nvSpPr>
        <p:spPr>
          <a:xfrm>
            <a:off x="1354725" y="1293850"/>
            <a:ext cx="5112000" cy="32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Process So Far</a:t>
            </a:r>
            <a:endParaRPr sz="2400" u="sng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i="1"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1371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Vote in May</a:t>
            </a:r>
            <a:endParaRPr i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1371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Submissions</a:t>
            </a:r>
            <a:endParaRPr i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1371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Dot Voting</a:t>
            </a:r>
            <a:endParaRPr i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13716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311700" y="215575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2"/>
          <p:cNvSpPr txBox="1"/>
          <p:nvPr>
            <p:ph type="ctrTitle"/>
          </p:nvPr>
        </p:nvSpPr>
        <p:spPr>
          <a:xfrm>
            <a:off x="1687413" y="273775"/>
            <a:ext cx="5984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Power of Our Name Update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2" name="Google Shape;132;p22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1471871" y="318813"/>
            <a:ext cx="499775" cy="53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/>
          <p:nvPr/>
        </p:nvSpPr>
        <p:spPr>
          <a:xfrm>
            <a:off x="311700" y="1487484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3"/>
          <p:cNvSpPr txBox="1"/>
          <p:nvPr>
            <p:ph type="ctrTitle"/>
          </p:nvPr>
        </p:nvSpPr>
        <p:spPr>
          <a:xfrm>
            <a:off x="978600" y="1545688"/>
            <a:ext cx="71868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Naming Committee Update &amp; Top Ten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9" name="Google Shape;139;p23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897120" y="1590721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/>
        </p:nvSpPr>
        <p:spPr>
          <a:xfrm>
            <a:off x="1490400" y="2742511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Megan Duncan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/>
          <p:nvPr>
            <p:ph type="ctrTitle"/>
          </p:nvPr>
        </p:nvSpPr>
        <p:spPr>
          <a:xfrm>
            <a:off x="311700" y="387225"/>
            <a:ext cx="8520600" cy="53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700">
                <a:latin typeface="Roboto"/>
                <a:ea typeface="Roboto"/>
                <a:cs typeface="Roboto"/>
                <a:sym typeface="Roboto"/>
              </a:rPr>
              <a:t>What does it take to make JUC “happen” each week?</a:t>
            </a:r>
            <a:endParaRPr i="1" sz="2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24"/>
          <p:cNvSpPr/>
          <p:nvPr/>
        </p:nvSpPr>
        <p:spPr>
          <a:xfrm>
            <a:off x="311700" y="221400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24"/>
          <p:cNvSpPr txBox="1"/>
          <p:nvPr>
            <p:ph type="ctrTitle"/>
          </p:nvPr>
        </p:nvSpPr>
        <p:spPr>
          <a:xfrm>
            <a:off x="1720650" y="279600"/>
            <a:ext cx="5702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Top Ten Names from Dot Voting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8" name="Google Shape;148;p24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1381054" y="315490"/>
            <a:ext cx="493165" cy="5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/>
        </p:nvSpPr>
        <p:spPr>
          <a:xfrm>
            <a:off x="1816800" y="1481525"/>
            <a:ext cx="2659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 Peoples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Beacon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Common Flame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Journey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Mountain Light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4668000" y="1481525"/>
            <a:ext cx="2659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Rocky Mountain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Spirit of Life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Table Mountain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Trailhead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Two Mesas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/>
          <p:nvPr/>
        </p:nvSpPr>
        <p:spPr>
          <a:xfrm>
            <a:off x="311700" y="221400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5"/>
          <p:cNvSpPr txBox="1"/>
          <p:nvPr>
            <p:ph idx="1" type="body"/>
          </p:nvPr>
        </p:nvSpPr>
        <p:spPr>
          <a:xfrm>
            <a:off x="311700" y="1006325"/>
            <a:ext cx="8520600" cy="413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State of the World</a:t>
            </a:r>
            <a:endParaRPr i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State of the Board</a:t>
            </a:r>
            <a:endParaRPr i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State of the Congregation</a:t>
            </a:r>
            <a:endParaRPr i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25"/>
          <p:cNvSpPr txBox="1"/>
          <p:nvPr>
            <p:ph idx="4294967295" type="ctrTitle"/>
          </p:nvPr>
        </p:nvSpPr>
        <p:spPr>
          <a:xfrm>
            <a:off x="1323750" y="279600"/>
            <a:ext cx="6496500" cy="6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Board Reflections Since Dot Voting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8" name="Google Shape;158;p25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1132242" y="324638"/>
            <a:ext cx="499775" cy="53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/>
          <p:nvPr/>
        </p:nvSpPr>
        <p:spPr>
          <a:xfrm>
            <a:off x="311700" y="1489175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6"/>
          <p:cNvSpPr txBox="1"/>
          <p:nvPr>
            <p:ph type="ctrTitle"/>
          </p:nvPr>
        </p:nvSpPr>
        <p:spPr>
          <a:xfrm>
            <a:off x="3543000" y="1547375"/>
            <a:ext cx="20580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Next Steps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5" name="Google Shape;165;p26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237161" y="1592413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6"/>
          <p:cNvSpPr txBox="1"/>
          <p:nvPr/>
        </p:nvSpPr>
        <p:spPr>
          <a:xfrm>
            <a:off x="1490400" y="2752136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Laura Andes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/>
          <p:nvPr/>
        </p:nvSpPr>
        <p:spPr>
          <a:xfrm>
            <a:off x="311700" y="227959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7"/>
          <p:cNvSpPr txBox="1"/>
          <p:nvPr>
            <p:ph type="ctrTitle"/>
          </p:nvPr>
        </p:nvSpPr>
        <p:spPr>
          <a:xfrm>
            <a:off x="3463800" y="286163"/>
            <a:ext cx="22164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Next Steps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3" name="Google Shape;173;p27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143822" y="331184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7"/>
          <p:cNvSpPr txBox="1"/>
          <p:nvPr/>
        </p:nvSpPr>
        <p:spPr>
          <a:xfrm>
            <a:off x="892650" y="1164175"/>
            <a:ext cx="7785600" cy="36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 u="sng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Timeline</a:t>
            </a:r>
            <a:endParaRPr i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54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●"/>
            </a:pP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November ‘25 - January ‘26:</a:t>
            </a:r>
            <a:endParaRPr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1828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Community Conversations: Virtual and In-Person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54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●"/>
            </a:pP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February-March 2026</a:t>
            </a:r>
            <a:endParaRPr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1828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Congregational Meeting with Vote		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54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●"/>
            </a:pP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March-April 2026</a:t>
            </a:r>
            <a:endParaRPr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1" marL="1828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Char char="○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Reveal Our New Name!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/>
          <p:nvPr/>
        </p:nvSpPr>
        <p:spPr>
          <a:xfrm>
            <a:off x="311700" y="227959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8"/>
          <p:cNvSpPr txBox="1"/>
          <p:nvPr>
            <p:ph type="ctrTitle"/>
          </p:nvPr>
        </p:nvSpPr>
        <p:spPr>
          <a:xfrm>
            <a:off x="3463800" y="286163"/>
            <a:ext cx="22164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Next Steps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1" name="Google Shape;181;p28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143822" y="331184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8"/>
          <p:cNvSpPr txBox="1"/>
          <p:nvPr/>
        </p:nvSpPr>
        <p:spPr>
          <a:xfrm>
            <a:off x="311700" y="1277775"/>
            <a:ext cx="7086600" cy="35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 u="sng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Please Join a Community Conversation</a:t>
            </a:r>
            <a:r>
              <a:rPr i="1"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endParaRPr i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Thursday November 13, 6:30p - 7:30p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Thursday December 04, 10:00a - 11:00a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Sunday January 11, online, 4:00p - 5:00p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Sunday January 25, 12:30p - 1:30p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3" name="Google Shape;183;p28" title="Community Conversations (1).png"/>
          <p:cNvPicPr preferRelativeResize="0"/>
          <p:nvPr/>
        </p:nvPicPr>
        <p:blipFill rotWithShape="1">
          <a:blip r:embed="rId4">
            <a:alphaModFix/>
          </a:blip>
          <a:srcRect b="5796" l="62348" r="7484" t="69747"/>
          <a:stretch/>
        </p:blipFill>
        <p:spPr>
          <a:xfrm>
            <a:off x="6649724" y="2504699"/>
            <a:ext cx="2266424" cy="2377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/>
          <p:nvPr/>
        </p:nvSpPr>
        <p:spPr>
          <a:xfrm>
            <a:off x="311700" y="1487484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9"/>
          <p:cNvSpPr txBox="1"/>
          <p:nvPr>
            <p:ph type="ctrTitle"/>
          </p:nvPr>
        </p:nvSpPr>
        <p:spPr>
          <a:xfrm>
            <a:off x="3249000" y="1545688"/>
            <a:ext cx="26172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Talk and Turn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0" name="Google Shape;190;p29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2898312" y="1590734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9"/>
          <p:cNvSpPr txBox="1"/>
          <p:nvPr/>
        </p:nvSpPr>
        <p:spPr>
          <a:xfrm>
            <a:off x="1490400" y="2742511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Paige LeBlanc &amp; Debby Bower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/>
          <p:nvPr/>
        </p:nvSpPr>
        <p:spPr>
          <a:xfrm>
            <a:off x="311700" y="228675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0"/>
          <p:cNvSpPr txBox="1"/>
          <p:nvPr/>
        </p:nvSpPr>
        <p:spPr>
          <a:xfrm>
            <a:off x="311700" y="1206375"/>
            <a:ext cx="2405100" cy="3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 Peoples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Beacon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Common Flame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Journey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Mountain Light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Rocky Mountain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Spirit of Life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Table Mountain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Trailhead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Two Mesas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30"/>
          <p:cNvSpPr txBox="1"/>
          <p:nvPr/>
        </p:nvSpPr>
        <p:spPr>
          <a:xfrm>
            <a:off x="2636200" y="1481550"/>
            <a:ext cx="6196200" cy="31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Choosing a name that you resonate with most:</a:t>
            </a:r>
            <a:endParaRPr i="1"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-"/>
            </a:pP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How do you see this name representing our mission and values?</a:t>
            </a:r>
            <a:endParaRPr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-"/>
            </a:pP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message does this name share with those seeking a spiritual home?</a:t>
            </a:r>
            <a:endParaRPr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99" name="Google Shape;199;p30"/>
          <p:cNvCxnSpPr/>
          <p:nvPr/>
        </p:nvCxnSpPr>
        <p:spPr>
          <a:xfrm>
            <a:off x="2342064" y="1202025"/>
            <a:ext cx="18600" cy="3587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0" name="Google Shape;200;p30"/>
          <p:cNvSpPr txBox="1"/>
          <p:nvPr>
            <p:ph type="ctrTitle"/>
          </p:nvPr>
        </p:nvSpPr>
        <p:spPr>
          <a:xfrm>
            <a:off x="3249000" y="286163"/>
            <a:ext cx="26172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Talk and Turn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1" name="Google Shape;201;p30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2907630" y="331209"/>
            <a:ext cx="499775" cy="53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/>
          <p:nvPr/>
        </p:nvSpPr>
        <p:spPr>
          <a:xfrm>
            <a:off x="311700" y="1489175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31"/>
          <p:cNvSpPr txBox="1"/>
          <p:nvPr>
            <p:ph type="ctrTitle"/>
          </p:nvPr>
        </p:nvSpPr>
        <p:spPr>
          <a:xfrm>
            <a:off x="3543000" y="1547375"/>
            <a:ext cx="20580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Share Out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8" name="Google Shape;208;p31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237161" y="1592413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1"/>
          <p:cNvSpPr txBox="1"/>
          <p:nvPr/>
        </p:nvSpPr>
        <p:spPr>
          <a:xfrm>
            <a:off x="1490400" y="2752136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Derek Basset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311700" y="182900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type="ctrTitle"/>
          </p:nvPr>
        </p:nvSpPr>
        <p:spPr>
          <a:xfrm>
            <a:off x="3774900" y="241100"/>
            <a:ext cx="15942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Agenda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635100" y="1136800"/>
            <a:ext cx="7873800" cy="38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Welcome 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Chalice lighting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Racial Justice Team: The History of Our Land Update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lphaL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8th Principle Survey &amp; Small Groups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Power of Our Name Update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lphaL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Process so Far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lphaL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Naming Committee Update &amp; Top Ten Review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lphaL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Board Reflections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Next Steps: Timeline &amp; Community Conversations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Turn and Talk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Share Out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Roboto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Closing - Thank You!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356682" y="286350"/>
            <a:ext cx="499400" cy="53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/>
          <p:nvPr/>
        </p:nvSpPr>
        <p:spPr>
          <a:xfrm>
            <a:off x="311700" y="373125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32"/>
          <p:cNvSpPr txBox="1"/>
          <p:nvPr>
            <p:ph type="ctrTitle"/>
          </p:nvPr>
        </p:nvSpPr>
        <p:spPr>
          <a:xfrm>
            <a:off x="3543000" y="431325"/>
            <a:ext cx="20580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Share Out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6" name="Google Shape;216;p32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237161" y="476363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2"/>
          <p:cNvSpPr txBox="1"/>
          <p:nvPr/>
        </p:nvSpPr>
        <p:spPr>
          <a:xfrm>
            <a:off x="1180200" y="1742450"/>
            <a:ext cx="6783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Please share your reflections with us!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In-person, use a note card to write your thoughts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viewers at home, please email: </a:t>
            </a:r>
            <a:r>
              <a:rPr lang="en" sz="24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bot@jeffersonunitarian.org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/>
          <p:nvPr/>
        </p:nvSpPr>
        <p:spPr>
          <a:xfrm>
            <a:off x="311700" y="227125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3"/>
          <p:cNvSpPr txBox="1"/>
          <p:nvPr>
            <p:ph type="ctrTitle"/>
          </p:nvPr>
        </p:nvSpPr>
        <p:spPr>
          <a:xfrm>
            <a:off x="3543000" y="285325"/>
            <a:ext cx="22434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Thank You!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4" name="Google Shape;224;p33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237161" y="330363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3"/>
          <p:cNvSpPr txBox="1"/>
          <p:nvPr/>
        </p:nvSpPr>
        <p:spPr>
          <a:xfrm>
            <a:off x="1490400" y="1462425"/>
            <a:ext cx="61632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Please grab a flyer to take home on your way out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SMT &amp; Naming Committee Members are collecting notecards in the back of the sanctuary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At home viewers</a:t>
            </a:r>
            <a:r>
              <a:rPr i="1"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i="1"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we will send out an email with the provided links and save the dates!</a:t>
            </a:r>
            <a:endParaRPr i="1"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311700" y="1482274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type="ctrTitle"/>
          </p:nvPr>
        </p:nvSpPr>
        <p:spPr>
          <a:xfrm>
            <a:off x="1963650" y="1540474"/>
            <a:ext cx="5216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Welcome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3275611" y="1585511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1490400" y="2744950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Steve DeCaluwe &amp; Melissa Colegrove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311700" y="1482274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 txBox="1"/>
          <p:nvPr>
            <p:ph type="ctrTitle"/>
          </p:nvPr>
        </p:nvSpPr>
        <p:spPr>
          <a:xfrm>
            <a:off x="1963650" y="1540474"/>
            <a:ext cx="5216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Chalice Lighting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2736811" y="1585524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1490400" y="2744950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Paige LeBlanc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311700" y="1482274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 txBox="1"/>
          <p:nvPr>
            <p:ph type="ctrTitle"/>
          </p:nvPr>
        </p:nvSpPr>
        <p:spPr>
          <a:xfrm>
            <a:off x="1963650" y="1540474"/>
            <a:ext cx="5216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Racial Justice Team Update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1736211" y="1585511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/>
        </p:nvSpPr>
        <p:spPr>
          <a:xfrm>
            <a:off x="1490400" y="2744950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Rev. Ruth Rinehart, Mary LeBoeuf &amp; Lucinda Duncan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/>
          <p:nvPr/>
        </p:nvSpPr>
        <p:spPr>
          <a:xfrm>
            <a:off x="311700" y="221899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8"/>
          <p:cNvSpPr txBox="1"/>
          <p:nvPr>
            <p:ph type="ctrTitle"/>
          </p:nvPr>
        </p:nvSpPr>
        <p:spPr>
          <a:xfrm>
            <a:off x="1963650" y="280099"/>
            <a:ext cx="5216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Racial Justice Team Update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1736211" y="325136"/>
            <a:ext cx="499775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 title="RR-Nov9th-Cong-Mtg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39538" y="1118900"/>
            <a:ext cx="6464925" cy="363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/>
          <p:nvPr/>
        </p:nvSpPr>
        <p:spPr>
          <a:xfrm>
            <a:off x="311700" y="1482274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9"/>
          <p:cNvSpPr txBox="1"/>
          <p:nvPr>
            <p:ph type="ctrTitle"/>
          </p:nvPr>
        </p:nvSpPr>
        <p:spPr>
          <a:xfrm>
            <a:off x="1963650" y="1540474"/>
            <a:ext cx="5216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Racial Justice Team Update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1736211" y="1585511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1490400" y="2744950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Mary LeBoeuf &amp; Lucinda Duncan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/>
          <p:nvPr/>
        </p:nvSpPr>
        <p:spPr>
          <a:xfrm>
            <a:off x="311700" y="222225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0"/>
          <p:cNvSpPr txBox="1"/>
          <p:nvPr>
            <p:ph type="ctrTitle"/>
          </p:nvPr>
        </p:nvSpPr>
        <p:spPr>
          <a:xfrm>
            <a:off x="980250" y="280425"/>
            <a:ext cx="71835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8th Principle Survey &amp; Small-Groups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696758" y="325463"/>
            <a:ext cx="499775" cy="5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 rotWithShape="1">
          <a:blip r:embed="rId4">
            <a:alphaModFix/>
          </a:blip>
          <a:srcRect b="53760" l="8157" r="60029" t="21046"/>
          <a:stretch/>
        </p:blipFill>
        <p:spPr>
          <a:xfrm>
            <a:off x="440911" y="1385200"/>
            <a:ext cx="2344250" cy="23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>
            <a:off x="3069175" y="3552575"/>
            <a:ext cx="5763000" cy="13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1600">
                <a:solidFill>
                  <a:schemeClr val="dk1"/>
                </a:solidFill>
                <a:highlight>
                  <a:schemeClr val="lt1"/>
                </a:highlight>
              </a:rPr>
              <a:t>An opportunity to sign up for an informational session about our the 8th Principle cohorts that begin in January is provided at the end of the survey!</a:t>
            </a:r>
            <a:endParaRPr b="1" i="1" sz="1800">
              <a:solidFill>
                <a:schemeClr val="dk2"/>
              </a:solidFill>
            </a:endParaRPr>
          </a:p>
        </p:txBody>
      </p:sp>
      <p:sp>
        <p:nvSpPr>
          <p:cNvPr id="115" name="Google Shape;115;p20"/>
          <p:cNvSpPr txBox="1"/>
          <p:nvPr/>
        </p:nvSpPr>
        <p:spPr>
          <a:xfrm>
            <a:off x="3587050" y="1385200"/>
            <a:ext cx="4873500" cy="19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  <a:highlight>
                  <a:srgbClr val="FFFFFF"/>
                </a:highlight>
              </a:rPr>
              <a:t>“We covenant to affirm and promote: journeying toward spiritual wholeness by working to build a diverse multicultural Beloved Community by our actions that accountably dismantle racism and other oppressions in ourselves and our institutions.”</a:t>
            </a:r>
            <a:endParaRPr i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16" name="Google Shape;116;p20"/>
          <p:cNvPicPr preferRelativeResize="0"/>
          <p:nvPr/>
        </p:nvPicPr>
        <p:blipFill rotWithShape="1">
          <a:blip r:embed="rId4">
            <a:alphaModFix/>
          </a:blip>
          <a:srcRect b="53760" l="38713" r="11869" t="21046"/>
          <a:stretch/>
        </p:blipFill>
        <p:spPr>
          <a:xfrm>
            <a:off x="708473" y="3448775"/>
            <a:ext cx="1809100" cy="117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/>
          <p:nvPr/>
        </p:nvSpPr>
        <p:spPr>
          <a:xfrm>
            <a:off x="311700" y="1485061"/>
            <a:ext cx="8520600" cy="744600"/>
          </a:xfrm>
          <a:prstGeom prst="rect">
            <a:avLst/>
          </a:prstGeom>
          <a:solidFill>
            <a:srgbClr val="0A193B"/>
          </a:solidFill>
          <a:ln cap="flat" cmpd="sng" w="952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1"/>
          <p:cNvSpPr txBox="1"/>
          <p:nvPr>
            <p:ph type="ctrTitle"/>
          </p:nvPr>
        </p:nvSpPr>
        <p:spPr>
          <a:xfrm>
            <a:off x="1678100" y="1543261"/>
            <a:ext cx="5984700" cy="62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Power of Our Name Update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3" name="Google Shape;123;p21"/>
          <p:cNvPicPr preferRelativeResize="0"/>
          <p:nvPr/>
        </p:nvPicPr>
        <p:blipFill rotWithShape="1">
          <a:blip r:embed="rId3">
            <a:alphaModFix/>
          </a:blip>
          <a:srcRect b="0" l="58480" r="-10302" t="0"/>
          <a:stretch/>
        </p:blipFill>
        <p:spPr>
          <a:xfrm>
            <a:off x="1481206" y="1588288"/>
            <a:ext cx="499775" cy="5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1"/>
          <p:cNvSpPr txBox="1"/>
          <p:nvPr/>
        </p:nvSpPr>
        <p:spPr>
          <a:xfrm>
            <a:off x="1490400" y="2752136"/>
            <a:ext cx="616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Steve DeCaluwe &amp; Melissa Colegrove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